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07" r:id="rId2"/>
  </p:sldMasterIdLst>
  <p:sldIdLst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706" autoAdjust="0"/>
  </p:normalViewPr>
  <p:slideViewPr>
    <p:cSldViewPr>
      <p:cViewPr varScale="1">
        <p:scale>
          <a:sx n="85" d="100"/>
          <a:sy n="85" d="100"/>
        </p:scale>
        <p:origin x="-112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22987-CD27-4AB6-B5EE-BBB2825D6C9B}" type="datetimeFigureOut">
              <a:rPr lang="en-US" smtClean="0"/>
              <a:pPr/>
              <a:t>8/1/2012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22987-CD27-4AB6-B5EE-BBB2825D6C9B}" type="datetimeFigureOut">
              <a:rPr lang="en-US" smtClean="0"/>
              <a:pPr/>
              <a:t>8/1/2012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4122987-CD27-4AB6-B5EE-BBB2825D6C9B}" type="datetimeFigureOut">
              <a:rPr lang="en-US" smtClean="0"/>
              <a:pPr/>
              <a:t>8/1/2012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4122987-CD27-4AB6-B5EE-BBB2825D6C9B}" type="datetimeFigureOut">
              <a:rPr lang="en-US" smtClean="0"/>
              <a:pPr/>
              <a:t>8/1/2012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22987-CD27-4AB6-B5EE-BBB2825D6C9B}" type="datetimeFigureOut">
              <a:rPr lang="en-US" smtClean="0"/>
              <a:pPr/>
              <a:t>8/1/2012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22987-CD27-4AB6-B5EE-BBB2825D6C9B}" type="datetimeFigureOut">
              <a:rPr lang="en-US" smtClean="0"/>
              <a:pPr/>
              <a:t>8/1/2012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4122987-CD27-4AB6-B5EE-BBB2825D6C9B}" type="datetimeFigureOut">
              <a:rPr lang="en-US" smtClean="0"/>
              <a:pPr/>
              <a:t>8/1/2012</a:t>
            </a:fld>
            <a:endParaRPr 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kumimoji="0"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22987-CD27-4AB6-B5EE-BBB2825D6C9B}" type="datetimeFigureOut">
              <a:rPr lang="en-US" smtClean="0"/>
              <a:pPr/>
              <a:t>8/1/2012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22987-CD27-4AB6-B5EE-BBB2825D6C9B}" type="datetimeFigureOut">
              <a:rPr lang="en-US" smtClean="0"/>
              <a:pPr/>
              <a:t>8/1/2012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22987-CD27-4AB6-B5EE-BBB2825D6C9B}" type="datetimeFigureOut">
              <a:rPr lang="en-US" smtClean="0"/>
              <a:pPr/>
              <a:t>8/1/2012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22987-CD27-4AB6-B5EE-BBB2825D6C9B}" type="datetimeFigureOut">
              <a:rPr lang="en-US" smtClean="0"/>
              <a:pPr/>
              <a:t>8/1/2012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9AD2F8"/>
            </a:gs>
            <a:gs pos="100000">
              <a:srgbClr val="9AD2F8">
                <a:gamma/>
                <a:tint val="23922"/>
                <a:invGamma/>
              </a:srgbClr>
            </a:gs>
          </a:gsLst>
          <a:path path="rect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 descr="中国教育出版网标志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9538" y="120650"/>
            <a:ext cx="2030412" cy="798513"/>
          </a:xfrm>
          <a:prstGeom prst="rect">
            <a:avLst/>
          </a:prstGeom>
          <a:noFill/>
        </p:spPr>
      </p:pic>
      <p:sp>
        <p:nvSpPr>
          <p:cNvPr id="95235" name="Text Box 3"/>
          <p:cNvSpPr txBox="1">
            <a:spLocks noChangeArrowheads="1"/>
          </p:cNvSpPr>
          <p:nvPr/>
        </p:nvSpPr>
        <p:spPr bwMode="auto">
          <a:xfrm>
            <a:off x="6284913" y="6232525"/>
            <a:ext cx="25558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7D7DFF"/>
                </a:solidFill>
                <a:latin typeface="Arial Black" pitchFamily="34" charset="0"/>
              </a:rPr>
              <a:t>www.zzstep.com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4" r:id="rId1"/>
    <p:sldLayoutId id="2147483678" r:id="rId2"/>
    <p:sldLayoutId id="2147483679" r:id="rId3"/>
    <p:sldLayoutId id="2147483682" r:id="rId4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44213AF-26F6-41FA-8D85-E2C5388D6E58}" type="datetimeFigureOut">
              <a:rPr lang="en-US" smtClean="0"/>
              <a:pPr/>
              <a:t>8/1/2012</a:t>
            </a:fld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algn="r" eaLnBrk="1" latinLnBrk="0" hangingPunct="1"/>
            <a:endParaRPr kumimoji="0" lang="en-US" sz="1000" dirty="0">
              <a:solidFill>
                <a:schemeClr val="tx1"/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 sz="1000" b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844825"/>
            <a:ext cx="8229600" cy="3600400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（</a:t>
            </a:r>
            <a:r>
              <a:rPr lang="en-US" b="1" dirty="0" smtClean="0"/>
              <a:t>2012</a:t>
            </a:r>
            <a:r>
              <a:rPr lang="zh-CN" altLang="en-US" b="1" dirty="0" smtClean="0"/>
              <a:t>湖南株洲</a:t>
            </a:r>
            <a:r>
              <a:rPr lang="en-US" b="1" dirty="0" smtClean="0"/>
              <a:t>)</a:t>
            </a:r>
          </a:p>
          <a:p>
            <a:r>
              <a:rPr lang="zh-CN" altLang="en-US" dirty="0" smtClean="0"/>
              <a:t>初三某班班委会因为班上纪律混乱，准备制定严格的班规来约束同学们的行为，他们的主张和战国时期百家争鸣中哪一学派主张相似</a:t>
            </a:r>
          </a:p>
          <a:p>
            <a:r>
              <a:rPr lang="en-US" dirty="0" smtClean="0"/>
              <a:t>A</a:t>
            </a:r>
            <a:r>
              <a:rPr lang="zh-CN" altLang="en-US" dirty="0" smtClean="0"/>
              <a:t>．儒家</a:t>
            </a:r>
            <a:r>
              <a:rPr lang="en-US" dirty="0" smtClean="0"/>
              <a:t>   	B</a:t>
            </a:r>
            <a:r>
              <a:rPr lang="zh-CN" altLang="en-US" dirty="0" smtClean="0"/>
              <a:t>．法家 </a:t>
            </a:r>
            <a:r>
              <a:rPr lang="en-US" dirty="0" smtClean="0"/>
              <a:t>	</a:t>
            </a:r>
            <a:endParaRPr lang="zh-CN" altLang="en-US" dirty="0" smtClean="0"/>
          </a:p>
          <a:p>
            <a:r>
              <a:rPr lang="en-US" dirty="0" smtClean="0"/>
              <a:t>C</a:t>
            </a:r>
            <a:r>
              <a:rPr lang="zh-CN" altLang="en-US" dirty="0" smtClean="0"/>
              <a:t>．道家</a:t>
            </a:r>
            <a:r>
              <a:rPr lang="en-US" dirty="0" smtClean="0"/>
              <a:t>		D</a:t>
            </a:r>
            <a:r>
              <a:rPr lang="zh-CN" altLang="en-US" dirty="0" smtClean="0"/>
              <a:t>．墨家</a:t>
            </a:r>
          </a:p>
          <a:p>
            <a:endParaRPr lang="en-US" altLang="zh-CN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86808" cy="56207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历史七上第二单元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1560" y="980728"/>
            <a:ext cx="1800200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zh-CN" altLang="en-US" sz="2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真题回放</a:t>
            </a:r>
            <a:endParaRPr lang="zh-CN" altLang="en-US" sz="2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844825"/>
            <a:ext cx="8229600" cy="3600400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答案：</a:t>
            </a:r>
            <a:r>
              <a:rPr lang="en-US" altLang="zh-CN" dirty="0" smtClean="0">
                <a:solidFill>
                  <a:srgbClr val="FF0000"/>
                </a:solidFill>
              </a:rPr>
              <a:t>B</a:t>
            </a:r>
          </a:p>
          <a:p>
            <a:r>
              <a:rPr lang="zh-CN" altLang="en-US" dirty="0" smtClean="0">
                <a:solidFill>
                  <a:srgbClr val="FF0000"/>
                </a:solidFill>
              </a:rPr>
              <a:t>考点：百家争鸣</a:t>
            </a:r>
          </a:p>
          <a:p>
            <a:r>
              <a:rPr lang="zh-CN" altLang="en-US" dirty="0" smtClean="0">
                <a:solidFill>
                  <a:srgbClr val="FF0000"/>
                </a:solidFill>
              </a:rPr>
              <a:t>解析：本题属于容易题，考查法家思想，题中关键词为“制定严格的班规”。是法家思想中的法术势，主张“以法治国”，选</a:t>
            </a:r>
            <a:r>
              <a:rPr lang="en-US" dirty="0" smtClean="0">
                <a:solidFill>
                  <a:srgbClr val="FF0000"/>
                </a:solidFill>
              </a:rPr>
              <a:t>B</a:t>
            </a:r>
            <a:r>
              <a:rPr lang="zh-CN" altLang="en-US" dirty="0" smtClean="0">
                <a:solidFill>
                  <a:srgbClr val="FF0000"/>
                </a:solidFill>
              </a:rPr>
              <a:t>；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zh-CN" altLang="en-US" dirty="0" smtClean="0">
                <a:solidFill>
                  <a:srgbClr val="FF0000"/>
                </a:solidFill>
              </a:rPr>
              <a:t>中儒家主要用礼仪、道德治国，道家无为而治，墨家代表劳动人民，都与题意无关。</a:t>
            </a:r>
          </a:p>
          <a:p>
            <a:endParaRPr lang="en-US" altLang="zh-CN" dirty="0" smtClean="0">
              <a:solidFill>
                <a:srgbClr val="FF0000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86808" cy="56207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历史七上第二单元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1560" y="980728"/>
            <a:ext cx="1800200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zh-CN" altLang="en-US" sz="2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真题回放</a:t>
            </a:r>
            <a:endParaRPr lang="zh-CN" altLang="en-US" sz="2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844825"/>
            <a:ext cx="8229600" cy="360040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（</a:t>
            </a:r>
            <a:r>
              <a:rPr lang="en-US" dirty="0" smtClean="0"/>
              <a:t>2012</a:t>
            </a:r>
            <a:r>
              <a:rPr lang="en-US" altLang="zh-CN" dirty="0" smtClean="0"/>
              <a:t>·</a:t>
            </a:r>
            <a:r>
              <a:rPr lang="zh-CN" altLang="en-US" dirty="0" smtClean="0"/>
              <a:t>山东泰安）</a:t>
            </a:r>
            <a:endParaRPr lang="en-US" altLang="zh-CN" dirty="0" smtClean="0"/>
          </a:p>
          <a:p>
            <a:r>
              <a:rPr lang="zh-CN" altLang="en-US" dirty="0" smtClean="0"/>
              <a:t>观察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春秋争霸形势图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和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战国形势图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，你会发现有一个曾称霸春秋时期的诸侯国，在战国形势图上找不到，该诸侯国</a:t>
            </a:r>
            <a:r>
              <a:rPr lang="zh-CN" altLang="en-US" dirty="0" smtClean="0"/>
              <a:t>是</a:t>
            </a:r>
            <a:endParaRPr lang="en-US" altLang="zh-CN" dirty="0" smtClean="0"/>
          </a:p>
          <a:p>
            <a:r>
              <a:rPr lang="en-US" dirty="0" smtClean="0"/>
              <a:t>A</a:t>
            </a:r>
            <a:r>
              <a:rPr lang="zh-CN" altLang="en-US" dirty="0" smtClean="0"/>
              <a:t>．晋</a:t>
            </a:r>
            <a:r>
              <a:rPr lang="en-US" dirty="0" smtClean="0"/>
              <a:t>              B</a:t>
            </a:r>
            <a:r>
              <a:rPr lang="zh-CN" altLang="en-US" dirty="0" smtClean="0"/>
              <a:t>．齐</a:t>
            </a:r>
            <a:r>
              <a:rPr lang="en-US" dirty="0" smtClean="0"/>
              <a:t>             </a:t>
            </a:r>
          </a:p>
          <a:p>
            <a:r>
              <a:rPr lang="en-US" dirty="0" smtClean="0"/>
              <a:t>C</a:t>
            </a:r>
            <a:r>
              <a:rPr lang="zh-CN" altLang="en-US" dirty="0" smtClean="0"/>
              <a:t>．楚</a:t>
            </a:r>
            <a:r>
              <a:rPr lang="en-US" dirty="0" smtClean="0"/>
              <a:t>              D</a:t>
            </a:r>
            <a:r>
              <a:rPr lang="zh-CN" altLang="en-US" dirty="0" smtClean="0"/>
              <a:t>．秦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FF0000"/>
                </a:solidFill>
              </a:rPr>
              <a:t>答案：</a:t>
            </a:r>
            <a:r>
              <a:rPr lang="en-US" altLang="zh-CN" dirty="0" smtClean="0">
                <a:solidFill>
                  <a:srgbClr val="FF0000"/>
                </a:solidFill>
              </a:rPr>
              <a:t>A</a:t>
            </a:r>
            <a:endParaRPr lang="zh-CN" altLang="en-US" dirty="0" smtClean="0">
              <a:solidFill>
                <a:srgbClr val="FF0000"/>
              </a:solidFill>
            </a:endParaRPr>
          </a:p>
          <a:p>
            <a:endParaRPr lang="en-US" altLang="zh-CN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86808" cy="56207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历史七上第二单元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1560" y="980728"/>
            <a:ext cx="1800200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zh-CN" altLang="en-US" sz="2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真题回放</a:t>
            </a:r>
            <a:endParaRPr lang="zh-CN" altLang="en-US" sz="2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844825"/>
            <a:ext cx="8229600" cy="3600400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（</a:t>
            </a:r>
            <a:r>
              <a:rPr lang="en-US" b="1" dirty="0" smtClean="0"/>
              <a:t>2012</a:t>
            </a:r>
            <a:r>
              <a:rPr lang="zh-CN" altLang="en-US" b="1" dirty="0" smtClean="0"/>
              <a:t>年湖北襄阳）</a:t>
            </a:r>
            <a:endParaRPr lang="en-US" altLang="zh-CN" b="1" dirty="0" smtClean="0"/>
          </a:p>
          <a:p>
            <a:r>
              <a:rPr lang="zh-CN" altLang="en-US" dirty="0" smtClean="0"/>
              <a:t>文化是引领时代前进的旗帜。</a:t>
            </a:r>
            <a:r>
              <a:rPr lang="en-US" dirty="0" smtClean="0"/>
              <a:t>2011</a:t>
            </a:r>
            <a:r>
              <a:rPr lang="zh-CN" altLang="en-US" dirty="0" smtClean="0"/>
              <a:t>年</a:t>
            </a:r>
            <a:r>
              <a:rPr lang="en-US" dirty="0" smtClean="0"/>
              <a:t>10</a:t>
            </a:r>
            <a:r>
              <a:rPr lang="zh-CN" altLang="en-US" dirty="0" smtClean="0"/>
              <a:t>月</a:t>
            </a:r>
            <a:r>
              <a:rPr lang="en-US" dirty="0" smtClean="0"/>
              <a:t>15</a:t>
            </a:r>
            <a:r>
              <a:rPr lang="zh-CN" altLang="en-US" dirty="0" smtClean="0"/>
              <a:t>日，中国共产党第十七届中央委员会第六次全体会议在北京举行，大会研究了深化文化体制改革、推动社会主义文化大发展大繁荣等问题。中华文化博大精深，源远流长，以其独具风格的文化魅力打动和影响世界。</a:t>
            </a:r>
          </a:p>
          <a:p>
            <a:endParaRPr lang="en-US" altLang="zh-CN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86808" cy="56207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历史七上第二单元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1560" y="980728"/>
            <a:ext cx="1800200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zh-CN" altLang="en-US" sz="2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真题回放</a:t>
            </a:r>
            <a:endParaRPr lang="zh-CN" altLang="en-US" sz="2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844825"/>
            <a:ext cx="8229600" cy="36004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(1)</a:t>
            </a:r>
            <a:r>
              <a:rPr lang="zh-CN" altLang="en-US" dirty="0" smtClean="0"/>
              <a:t>他生活在战国时期，被世界和平理事会定为世界文化名人，其代表作是什么？</a:t>
            </a:r>
            <a:r>
              <a:rPr lang="en-US" dirty="0" smtClean="0"/>
              <a:t>(1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r>
              <a:rPr lang="zh-CN" altLang="en-US" dirty="0" smtClean="0"/>
              <a:t>印刷术的发明为人类社会做出了什么贡献？</a:t>
            </a:r>
            <a:r>
              <a:rPr lang="en-US" dirty="0" smtClean="0"/>
              <a:t>(1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endParaRPr lang="zh-CN" altLang="en-US" dirty="0" smtClean="0"/>
          </a:p>
          <a:p>
            <a:r>
              <a:rPr lang="en-US" dirty="0" smtClean="0"/>
              <a:t>(2)</a:t>
            </a:r>
            <a:r>
              <a:rPr lang="zh-CN" altLang="en-US" dirty="0" smtClean="0"/>
              <a:t>思想的变革促进了人类文明的进步。中国历史上最早的具有思想解放性质的事件是什么</a:t>
            </a:r>
            <a:r>
              <a:rPr lang="en-US" dirty="0" smtClean="0"/>
              <a:t>?(1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endParaRPr lang="zh-CN" altLang="en-US" dirty="0" smtClean="0"/>
          </a:p>
          <a:p>
            <a:r>
              <a:rPr lang="en-US" dirty="0" smtClean="0"/>
              <a:t>(3)</a:t>
            </a:r>
            <a:r>
              <a:rPr lang="zh-CN" altLang="en-US" dirty="0" smtClean="0"/>
              <a:t>战国时期提出建立专制主义中央集权制的是哪位思想家</a:t>
            </a:r>
            <a:r>
              <a:rPr lang="en-US" dirty="0" smtClean="0"/>
              <a:t>?(1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r>
              <a:rPr lang="zh-CN" altLang="en-US" dirty="0" smtClean="0"/>
              <a:t>第一个专制主义封建王朝为了创立一套专制主义中央集投制度，政治上采取了哪些措施</a:t>
            </a:r>
            <a:r>
              <a:rPr lang="en-US" dirty="0" smtClean="0"/>
              <a:t>?(2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endParaRPr lang="zh-CN" altLang="en-US" dirty="0" smtClean="0"/>
          </a:p>
          <a:p>
            <a:r>
              <a:rPr lang="en-US" dirty="0" smtClean="0"/>
              <a:t>(4)</a:t>
            </a:r>
            <a:r>
              <a:rPr lang="zh-CN" altLang="en-US" dirty="0" smtClean="0"/>
              <a:t>青少年应该为促进文化大发展做贡献，作为中学生应如何待传统文化？</a:t>
            </a:r>
            <a:r>
              <a:rPr lang="en-US" dirty="0" smtClean="0"/>
              <a:t>(1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endParaRPr lang="zh-CN" altLang="en-US" dirty="0" smtClean="0"/>
          </a:p>
          <a:p>
            <a:endParaRPr lang="en-US" altLang="zh-CN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86808" cy="56207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历史七上第二单元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1560" y="980728"/>
            <a:ext cx="1800200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zh-CN" altLang="en-US" sz="2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真题回放</a:t>
            </a:r>
            <a:endParaRPr lang="zh-CN" altLang="en-US" sz="2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1214422"/>
            <a:ext cx="8572560" cy="5286412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zh-CN" altLang="en-US" dirty="0" smtClean="0">
                <a:solidFill>
                  <a:srgbClr val="FF0000"/>
                </a:solidFill>
              </a:rPr>
              <a:t>答案：</a:t>
            </a:r>
            <a:r>
              <a:rPr lang="en-US" dirty="0" smtClean="0">
                <a:solidFill>
                  <a:srgbClr val="FF0000"/>
                </a:solidFill>
              </a:rPr>
              <a:t>(1)</a:t>
            </a:r>
            <a:r>
              <a:rPr lang="en-US" altLang="zh-CN" dirty="0" smtClean="0">
                <a:solidFill>
                  <a:srgbClr val="FF0000"/>
                </a:solidFill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</a:rPr>
              <a:t>离骚</a:t>
            </a:r>
            <a:r>
              <a:rPr lang="en-US" altLang="zh-CN" dirty="0" smtClean="0">
                <a:solidFill>
                  <a:srgbClr val="FF0000"/>
                </a:solidFill>
              </a:rPr>
              <a:t>》</a:t>
            </a:r>
            <a:r>
              <a:rPr lang="en-US" dirty="0" smtClean="0">
                <a:solidFill>
                  <a:srgbClr val="FF0000"/>
                </a:solidFill>
              </a:rPr>
              <a:t>(1</a:t>
            </a:r>
            <a:r>
              <a:rPr lang="zh-CN" altLang="en-US" dirty="0" smtClean="0">
                <a:solidFill>
                  <a:srgbClr val="FF0000"/>
                </a:solidFill>
              </a:rPr>
              <a:t>分，写错字不给分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  <a:r>
              <a:rPr lang="zh-CN" altLang="en-US" dirty="0" smtClean="0">
                <a:solidFill>
                  <a:srgbClr val="FF0000"/>
                </a:solidFill>
              </a:rPr>
              <a:t>，促进了人类文化的传播。</a:t>
            </a:r>
            <a:r>
              <a:rPr lang="en-US" dirty="0" smtClean="0">
                <a:solidFill>
                  <a:srgbClr val="FF0000"/>
                </a:solidFill>
              </a:rPr>
              <a:t>(1</a:t>
            </a:r>
            <a:r>
              <a:rPr lang="zh-CN" altLang="en-US" dirty="0" smtClean="0">
                <a:solidFill>
                  <a:srgbClr val="FF0000"/>
                </a:solidFill>
              </a:rPr>
              <a:t>分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  <a:endParaRPr lang="zh-CN" altLang="en-US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</a:rPr>
              <a:t>    (2)</a:t>
            </a:r>
            <a:r>
              <a:rPr lang="zh-CN" altLang="en-US" dirty="0" smtClean="0">
                <a:solidFill>
                  <a:srgbClr val="FF0000"/>
                </a:solidFill>
              </a:rPr>
              <a:t>百家争鸣</a:t>
            </a:r>
            <a:r>
              <a:rPr lang="en-US" dirty="0" smtClean="0">
                <a:solidFill>
                  <a:srgbClr val="FF0000"/>
                </a:solidFill>
              </a:rPr>
              <a:t>(1</a:t>
            </a:r>
            <a:r>
              <a:rPr lang="zh-CN" altLang="en-US" dirty="0" smtClean="0">
                <a:solidFill>
                  <a:srgbClr val="FF0000"/>
                </a:solidFill>
              </a:rPr>
              <a:t>分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  <a:endParaRPr lang="zh-CN" altLang="en-US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</a:rPr>
              <a:t>    (3)</a:t>
            </a:r>
            <a:r>
              <a:rPr lang="zh-CN" altLang="en-US" dirty="0" smtClean="0">
                <a:solidFill>
                  <a:srgbClr val="FF0000"/>
                </a:solidFill>
              </a:rPr>
              <a:t>韩非</a:t>
            </a:r>
            <a:r>
              <a:rPr lang="en-US" dirty="0" smtClean="0">
                <a:solidFill>
                  <a:srgbClr val="FF0000"/>
                </a:solidFill>
              </a:rPr>
              <a:t>(</a:t>
            </a:r>
            <a:r>
              <a:rPr lang="zh-CN" altLang="en-US" dirty="0" smtClean="0">
                <a:solidFill>
                  <a:srgbClr val="FF0000"/>
                </a:solidFill>
              </a:rPr>
              <a:t>韩非子</a:t>
            </a:r>
            <a:r>
              <a:rPr lang="en-US" dirty="0" smtClean="0">
                <a:solidFill>
                  <a:srgbClr val="FF0000"/>
                </a:solidFill>
              </a:rPr>
              <a:t>)(1</a:t>
            </a:r>
            <a:r>
              <a:rPr lang="zh-CN" altLang="en-US" dirty="0" smtClean="0">
                <a:solidFill>
                  <a:srgbClr val="FF0000"/>
                </a:solidFill>
              </a:rPr>
              <a:t>分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  <a:r>
              <a:rPr lang="zh-CN" altLang="en-US" dirty="0" smtClean="0">
                <a:solidFill>
                  <a:srgbClr val="FF0000"/>
                </a:solidFill>
              </a:rPr>
              <a:t>。措施：</a:t>
            </a:r>
            <a:r>
              <a:rPr lang="en-US" dirty="0" smtClean="0">
                <a:solidFill>
                  <a:srgbClr val="FF0000"/>
                </a:solidFill>
              </a:rPr>
              <a:t>①</a:t>
            </a:r>
            <a:r>
              <a:rPr lang="zh-CN" altLang="en-US" dirty="0" smtClean="0">
                <a:solidFill>
                  <a:srgbClr val="FF0000"/>
                </a:solidFill>
              </a:rPr>
              <a:t>最高统治者称皇帝，至高无上，总揽全国一切军政大权</a:t>
            </a:r>
            <a:r>
              <a:rPr lang="en-US" dirty="0" smtClean="0">
                <a:solidFill>
                  <a:srgbClr val="FF0000"/>
                </a:solidFill>
              </a:rPr>
              <a:t>(1</a:t>
            </a:r>
            <a:r>
              <a:rPr lang="zh-CN" altLang="en-US" dirty="0" smtClean="0">
                <a:solidFill>
                  <a:srgbClr val="FF0000"/>
                </a:solidFill>
              </a:rPr>
              <a:t>分，只要能答出皇帝总揽全国一切军政大权也可得分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  <a:r>
              <a:rPr lang="zh-CN" altLang="en-US" dirty="0" smtClean="0">
                <a:solidFill>
                  <a:srgbClr val="FF0000"/>
                </a:solidFill>
              </a:rPr>
              <a:t>。</a:t>
            </a:r>
            <a:r>
              <a:rPr lang="en-US" dirty="0" smtClean="0">
                <a:solidFill>
                  <a:srgbClr val="FF0000"/>
                </a:solidFill>
              </a:rPr>
              <a:t>②</a:t>
            </a:r>
            <a:r>
              <a:rPr lang="zh-CN" altLang="en-US" dirty="0" smtClean="0">
                <a:solidFill>
                  <a:srgbClr val="FF0000"/>
                </a:solidFill>
              </a:rPr>
              <a:t>在中央政府设丞相、太尉、御史大夫；在地方推行郡县制</a:t>
            </a:r>
            <a:r>
              <a:rPr lang="en-US" dirty="0" smtClean="0">
                <a:solidFill>
                  <a:srgbClr val="FF0000"/>
                </a:solidFill>
              </a:rPr>
              <a:t>(</a:t>
            </a:r>
            <a:r>
              <a:rPr lang="zh-CN" altLang="en-US" dirty="0" smtClean="0">
                <a:solidFill>
                  <a:srgbClr val="FF0000"/>
                </a:solidFill>
              </a:rPr>
              <a:t>两句答完整可得</a:t>
            </a:r>
            <a:r>
              <a:rPr lang="en-US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分，缺一项不得分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  <a:r>
              <a:rPr lang="zh-CN" altLang="en-US" dirty="0" smtClean="0">
                <a:solidFill>
                  <a:srgbClr val="FF0000"/>
                </a:solidFill>
              </a:rPr>
              <a:t>。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    (4)</a:t>
            </a:r>
            <a:r>
              <a:rPr lang="zh-CN" altLang="en-US" dirty="0" smtClean="0">
                <a:solidFill>
                  <a:srgbClr val="FF0000"/>
                </a:solidFill>
              </a:rPr>
              <a:t>批判地继承</a:t>
            </a:r>
            <a:r>
              <a:rPr lang="en-US" dirty="0" smtClean="0">
                <a:solidFill>
                  <a:srgbClr val="FF0000"/>
                </a:solidFill>
              </a:rPr>
              <a:t>(</a:t>
            </a:r>
            <a:r>
              <a:rPr lang="zh-CN" altLang="en-US" dirty="0" smtClean="0">
                <a:solidFill>
                  <a:srgbClr val="FF0000"/>
                </a:solidFill>
              </a:rPr>
              <a:t>取其精华，弃其糟粕</a:t>
            </a:r>
            <a:r>
              <a:rPr lang="en-US" dirty="0" smtClean="0">
                <a:solidFill>
                  <a:srgbClr val="FF0000"/>
                </a:solidFill>
              </a:rPr>
              <a:t>)(1</a:t>
            </a:r>
            <a:r>
              <a:rPr lang="zh-CN" altLang="en-US" dirty="0" smtClean="0">
                <a:solidFill>
                  <a:srgbClr val="FF0000"/>
                </a:solidFill>
              </a:rPr>
              <a:t>分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  <a:r>
              <a:rPr lang="zh-CN" altLang="en-US" dirty="0" smtClean="0">
                <a:solidFill>
                  <a:srgbClr val="FF0000"/>
                </a:solidFill>
              </a:rPr>
              <a:t>；</a:t>
            </a:r>
            <a:r>
              <a:rPr lang="en-US" dirty="0" smtClean="0">
                <a:solidFill>
                  <a:srgbClr val="FF0000"/>
                </a:solidFill>
              </a:rPr>
              <a:t>(</a:t>
            </a:r>
            <a:r>
              <a:rPr lang="zh-CN" altLang="en-US" dirty="0" smtClean="0">
                <a:solidFill>
                  <a:srgbClr val="FF0000"/>
                </a:solidFill>
              </a:rPr>
              <a:t>意思相近，能从正反两方面合理叙述均可得分，只答方面不得分。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  <a:endParaRPr lang="zh-CN" altLang="en-US" dirty="0" smtClean="0">
              <a:solidFill>
                <a:srgbClr val="FF0000"/>
              </a:solidFill>
            </a:endParaRPr>
          </a:p>
          <a:p>
            <a:endParaRPr lang="en-US" altLang="zh-CN" dirty="0" smtClean="0">
              <a:solidFill>
                <a:srgbClr val="FF0000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86808" cy="56207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历史七上第二单元</a:t>
            </a:r>
            <a:endParaRPr lang="zh-CN" alt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844825"/>
            <a:ext cx="8229600" cy="3600400"/>
          </a:xfrm>
        </p:spPr>
        <p:txBody>
          <a:bodyPr>
            <a:normAutofit fontScale="85000" lnSpcReduction="10000"/>
          </a:bodyPr>
          <a:lstStyle/>
          <a:p>
            <a:r>
              <a:rPr lang="zh-CN" altLang="en-US" b="1" dirty="0" smtClean="0"/>
              <a:t>（</a:t>
            </a:r>
            <a:r>
              <a:rPr lang="en-US" b="1" dirty="0" smtClean="0"/>
              <a:t>2012</a:t>
            </a:r>
            <a:r>
              <a:rPr lang="zh-CN" altLang="en-US" b="1" dirty="0" smtClean="0"/>
              <a:t>山东聊城）</a:t>
            </a:r>
            <a:r>
              <a:rPr lang="en-US" dirty="0" smtClean="0"/>
              <a:t> </a:t>
            </a:r>
          </a:p>
          <a:p>
            <a:r>
              <a:rPr lang="zh-CN" altLang="en-US" dirty="0" smtClean="0"/>
              <a:t>夫商君为孝公平权衡、正度量、调轻重，决裂阡陌，教民耕战。是以兵动而地广，兵休而国富，故秦</a:t>
            </a:r>
            <a:r>
              <a:rPr lang="zh-CN" altLang="en-US" smtClean="0"/>
              <a:t>无敌于天下。</a:t>
            </a:r>
            <a:endParaRPr lang="zh-CN" altLang="en-US" dirty="0" smtClean="0"/>
          </a:p>
          <a:p>
            <a:r>
              <a:rPr lang="en-US" dirty="0" smtClean="0"/>
              <a:t>                     ——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战国策</a:t>
            </a:r>
            <a:r>
              <a:rPr lang="en-US" dirty="0" smtClean="0"/>
              <a:t>·</a:t>
            </a:r>
            <a:r>
              <a:rPr lang="zh-CN" altLang="en-US" dirty="0" smtClean="0"/>
              <a:t>秦策</a:t>
            </a:r>
            <a:r>
              <a:rPr lang="en-US" altLang="zh-CN" dirty="0" smtClean="0"/>
              <a:t>》</a:t>
            </a:r>
          </a:p>
          <a:p>
            <a:r>
              <a:rPr lang="zh-CN" altLang="en-US" dirty="0" smtClean="0"/>
              <a:t>请回答：</a:t>
            </a:r>
          </a:p>
          <a:p>
            <a:r>
              <a:rPr lang="en-US" dirty="0" smtClean="0"/>
              <a:t>(1)</a:t>
            </a:r>
            <a:r>
              <a:rPr lang="zh-CN" altLang="en-US" dirty="0" smtClean="0"/>
              <a:t>材料中的</a:t>
            </a:r>
            <a:r>
              <a:rPr lang="en-US" dirty="0" smtClean="0"/>
              <a:t>“</a:t>
            </a:r>
            <a:r>
              <a:rPr lang="zh-CN" altLang="en-US" dirty="0" smtClean="0"/>
              <a:t>商君</a:t>
            </a:r>
            <a:r>
              <a:rPr lang="en-US" dirty="0" smtClean="0"/>
              <a:t>”</a:t>
            </a:r>
            <a:r>
              <a:rPr lang="zh-CN" altLang="en-US" dirty="0" smtClean="0"/>
              <a:t>是谁</a:t>
            </a:r>
            <a:r>
              <a:rPr lang="en-US" dirty="0" smtClean="0"/>
              <a:t>?(1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endParaRPr lang="zh-CN" altLang="en-US" dirty="0" smtClean="0"/>
          </a:p>
          <a:p>
            <a:r>
              <a:rPr lang="en-US" dirty="0" smtClean="0"/>
              <a:t>(2)“</a:t>
            </a:r>
            <a:r>
              <a:rPr lang="zh-CN" altLang="en-US" dirty="0" smtClean="0"/>
              <a:t>平权衡、正度量、调轻重</a:t>
            </a:r>
            <a:r>
              <a:rPr lang="en-US" dirty="0" smtClean="0"/>
              <a:t>”</a:t>
            </a:r>
            <a:r>
              <a:rPr lang="zh-CN" altLang="en-US" dirty="0" smtClean="0"/>
              <a:t>和</a:t>
            </a:r>
            <a:r>
              <a:rPr lang="en-US" dirty="0" smtClean="0"/>
              <a:t>“</a:t>
            </a:r>
            <a:r>
              <a:rPr lang="zh-CN" altLang="en-US" dirty="0" smtClean="0"/>
              <a:t>决裂阡陌</a:t>
            </a:r>
            <a:r>
              <a:rPr lang="en-US" dirty="0" smtClean="0"/>
              <a:t>”</a:t>
            </a:r>
            <a:r>
              <a:rPr lang="zh-CN" altLang="en-US" dirty="0" smtClean="0"/>
              <a:t>各指什么</a:t>
            </a:r>
            <a:r>
              <a:rPr lang="en-US" dirty="0" smtClean="0"/>
              <a:t>?(2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endParaRPr lang="zh-CN" altLang="en-US" dirty="0" smtClean="0"/>
          </a:p>
          <a:p>
            <a:r>
              <a:rPr lang="en-US" dirty="0" smtClean="0"/>
              <a:t>(3)“</a:t>
            </a:r>
            <a:r>
              <a:rPr lang="zh-CN" altLang="en-US" dirty="0" smtClean="0"/>
              <a:t>教民耕战</a:t>
            </a:r>
            <a:r>
              <a:rPr lang="en-US" dirty="0" smtClean="0"/>
              <a:t>”</a:t>
            </a:r>
            <a:r>
              <a:rPr lang="zh-CN" altLang="en-US" dirty="0" smtClean="0"/>
              <a:t>的具体措施有哪些</a:t>
            </a:r>
            <a:r>
              <a:rPr lang="en-US" dirty="0" smtClean="0"/>
              <a:t>?(2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r>
              <a:rPr lang="zh-CN" altLang="en-US" dirty="0" smtClean="0"/>
              <a:t>其作用是什么</a:t>
            </a:r>
            <a:r>
              <a:rPr lang="en-US" dirty="0" smtClean="0"/>
              <a:t>?(1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endParaRPr lang="zh-CN" altLang="en-US" dirty="0" smtClean="0"/>
          </a:p>
          <a:p>
            <a:endParaRPr lang="en-US" altLang="zh-CN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86808" cy="56207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历史七上第二单元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1560" y="980728"/>
            <a:ext cx="1800200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zh-CN" altLang="en-US" sz="2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真题回放</a:t>
            </a:r>
            <a:endParaRPr lang="zh-CN" altLang="en-US" sz="2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1214422"/>
            <a:ext cx="8358246" cy="5214974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31.(1)</a:t>
            </a:r>
            <a:r>
              <a:rPr lang="zh-CN" altLang="en-US" dirty="0" smtClean="0">
                <a:solidFill>
                  <a:srgbClr val="FF0000"/>
                </a:solidFill>
              </a:rPr>
              <a:t>“商君”：商鞅</a:t>
            </a:r>
            <a:r>
              <a:rPr lang="en-US" dirty="0" smtClean="0">
                <a:solidFill>
                  <a:srgbClr val="FF0000"/>
                </a:solidFill>
              </a:rPr>
              <a:t>(</a:t>
            </a:r>
            <a:r>
              <a:rPr lang="zh-CN" altLang="en-US" dirty="0" smtClean="0">
                <a:solidFill>
                  <a:srgbClr val="FF0000"/>
                </a:solidFill>
              </a:rPr>
              <a:t>公孙鞅、卫鞅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  <a:r>
              <a:rPr lang="zh-CN" altLang="en-US" dirty="0" smtClean="0">
                <a:solidFill>
                  <a:srgbClr val="FF0000"/>
                </a:solidFill>
              </a:rPr>
              <a:t>。</a:t>
            </a:r>
            <a:r>
              <a:rPr lang="en-US" dirty="0" smtClean="0">
                <a:solidFill>
                  <a:srgbClr val="FF0000"/>
                </a:solidFill>
              </a:rPr>
              <a:t>(1</a:t>
            </a:r>
            <a:r>
              <a:rPr lang="zh-CN" altLang="en-US" dirty="0" smtClean="0">
                <a:solidFill>
                  <a:srgbClr val="FF0000"/>
                </a:solidFill>
              </a:rPr>
              <a:t>分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  <a:endParaRPr lang="zh-CN" altLang="en-US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</a:rPr>
              <a:t>(2)</a:t>
            </a:r>
            <a:r>
              <a:rPr lang="zh-CN" altLang="en-US" dirty="0" smtClean="0">
                <a:solidFill>
                  <a:srgbClr val="FF0000"/>
                </a:solidFill>
              </a:rPr>
              <a:t>“平权衡、正度量、调轻重”：统一度量衡</a:t>
            </a:r>
            <a:r>
              <a:rPr lang="en-US" dirty="0" smtClean="0">
                <a:solidFill>
                  <a:srgbClr val="FF0000"/>
                </a:solidFill>
              </a:rPr>
              <a:t>(</a:t>
            </a:r>
            <a:r>
              <a:rPr lang="zh-CN" altLang="en-US" dirty="0" smtClean="0">
                <a:solidFill>
                  <a:srgbClr val="FF0000"/>
                </a:solidFill>
              </a:rPr>
              <a:t>在秦国范围内颁布度量衡的标准器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  <a:r>
              <a:rPr lang="zh-CN" altLang="en-US" dirty="0" smtClean="0">
                <a:solidFill>
                  <a:srgbClr val="FF0000"/>
                </a:solidFill>
              </a:rPr>
              <a:t>；</a:t>
            </a:r>
            <a:r>
              <a:rPr lang="en-US" dirty="0" smtClean="0">
                <a:solidFill>
                  <a:srgbClr val="FF0000"/>
                </a:solidFill>
              </a:rPr>
              <a:t>(1</a:t>
            </a:r>
            <a:r>
              <a:rPr lang="zh-CN" altLang="en-US" dirty="0" smtClean="0">
                <a:solidFill>
                  <a:srgbClr val="FF0000"/>
                </a:solidFill>
              </a:rPr>
              <a:t>分</a:t>
            </a:r>
            <a:r>
              <a:rPr lang="en-US" dirty="0" smtClean="0">
                <a:solidFill>
                  <a:srgbClr val="FF0000"/>
                </a:solidFill>
              </a:rPr>
              <a:t>)  </a:t>
            </a:r>
            <a:r>
              <a:rPr lang="zh-CN" altLang="en-US" dirty="0" smtClean="0">
                <a:solidFill>
                  <a:srgbClr val="FF0000"/>
                </a:solidFill>
              </a:rPr>
              <a:t>“决裂阡陌”：承认土地私有</a:t>
            </a:r>
            <a:r>
              <a:rPr lang="en-US" dirty="0" smtClean="0">
                <a:solidFill>
                  <a:srgbClr val="FF0000"/>
                </a:solidFill>
              </a:rPr>
              <a:t>(</a:t>
            </a:r>
            <a:r>
              <a:rPr lang="zh-CN" altLang="en-US" dirty="0" smtClean="0">
                <a:solidFill>
                  <a:srgbClr val="FF0000"/>
                </a:solidFill>
              </a:rPr>
              <a:t>废除井田制、允许土地买卖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  <a:r>
              <a:rPr lang="zh-CN" altLang="en-US" dirty="0" smtClean="0">
                <a:solidFill>
                  <a:srgbClr val="FF0000"/>
                </a:solidFill>
              </a:rPr>
              <a:t>。</a:t>
            </a:r>
            <a:r>
              <a:rPr lang="en-US" dirty="0" smtClean="0">
                <a:solidFill>
                  <a:srgbClr val="FF0000"/>
                </a:solidFill>
              </a:rPr>
              <a:t>(1</a:t>
            </a:r>
            <a:r>
              <a:rPr lang="zh-CN" altLang="en-US" dirty="0" smtClean="0">
                <a:solidFill>
                  <a:srgbClr val="FF0000"/>
                </a:solidFill>
              </a:rPr>
              <a:t>分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  <a:endParaRPr lang="zh-CN" altLang="en-US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</a:rPr>
              <a:t>(3)</a:t>
            </a:r>
            <a:r>
              <a:rPr lang="zh-CN" altLang="en-US" dirty="0" smtClean="0">
                <a:solidFill>
                  <a:srgbClr val="FF0000"/>
                </a:solidFill>
              </a:rPr>
              <a:t>措施：奖励生产</a:t>
            </a:r>
            <a:r>
              <a:rPr lang="en-US" dirty="0" smtClean="0">
                <a:solidFill>
                  <a:srgbClr val="FF0000"/>
                </a:solidFill>
              </a:rPr>
              <a:t>(</a:t>
            </a:r>
            <a:r>
              <a:rPr lang="zh-CN" altLang="en-US" dirty="0" smtClean="0">
                <a:solidFill>
                  <a:srgbClr val="FF0000"/>
                </a:solidFill>
              </a:rPr>
              <a:t>奖励耕织、重农抑商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  <a:r>
              <a:rPr lang="zh-CN" altLang="en-US" dirty="0" smtClean="0">
                <a:solidFill>
                  <a:srgbClr val="FF0000"/>
                </a:solidFill>
              </a:rPr>
              <a:t>；奖励军功</a:t>
            </a:r>
            <a:r>
              <a:rPr lang="en-US" dirty="0" smtClean="0">
                <a:solidFill>
                  <a:srgbClr val="FF0000"/>
                </a:solidFill>
              </a:rPr>
              <a:t>(</a:t>
            </a:r>
            <a:r>
              <a:rPr lang="zh-CN" altLang="en-US" dirty="0" smtClean="0">
                <a:solidFill>
                  <a:srgbClr val="FF0000"/>
                </a:solidFill>
              </a:rPr>
              <a:t>按军功封爵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  <a:r>
              <a:rPr lang="zh-CN" altLang="en-US" dirty="0" smtClean="0">
                <a:solidFill>
                  <a:srgbClr val="FF0000"/>
                </a:solidFill>
              </a:rPr>
              <a:t>。</a:t>
            </a:r>
            <a:r>
              <a:rPr lang="en-US" dirty="0" smtClean="0">
                <a:solidFill>
                  <a:srgbClr val="FF0000"/>
                </a:solidFill>
              </a:rPr>
              <a:t>(</a:t>
            </a:r>
            <a:r>
              <a:rPr lang="zh-CN" altLang="en-US" dirty="0" smtClean="0">
                <a:solidFill>
                  <a:srgbClr val="FF0000"/>
                </a:solidFill>
              </a:rPr>
              <a:t>每点</a:t>
            </a:r>
            <a:r>
              <a:rPr lang="en-US" dirty="0" smtClean="0">
                <a:solidFill>
                  <a:srgbClr val="FF0000"/>
                </a:solidFill>
              </a:rPr>
              <a:t>l</a:t>
            </a:r>
            <a:r>
              <a:rPr lang="zh-CN" altLang="en-US" dirty="0" smtClean="0">
                <a:solidFill>
                  <a:srgbClr val="FF0000"/>
                </a:solidFill>
              </a:rPr>
              <a:t>分，共</a:t>
            </a:r>
            <a:r>
              <a:rPr lang="en-US" dirty="0" smtClean="0">
                <a:solidFill>
                  <a:srgbClr val="FF0000"/>
                </a:solidFill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</a:rPr>
              <a:t>分。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  <a:r>
              <a:rPr lang="zh-CN" altLang="en-US" dirty="0" smtClean="0">
                <a:solidFill>
                  <a:srgbClr val="FF0000"/>
                </a:solidFill>
              </a:rPr>
              <a:t>作用：激发生产者积极性；促进农业发展；提高军队战斗力；削弱贵族世袭特权；富国强兵；为兼并六国打下坚实基础。</a:t>
            </a:r>
            <a:r>
              <a:rPr lang="en-US" dirty="0" smtClean="0">
                <a:solidFill>
                  <a:srgbClr val="FF0000"/>
                </a:solidFill>
              </a:rPr>
              <a:t>(1</a:t>
            </a:r>
            <a:r>
              <a:rPr lang="zh-CN" altLang="en-US" dirty="0" smtClean="0">
                <a:solidFill>
                  <a:srgbClr val="FF0000"/>
                </a:solidFill>
              </a:rPr>
              <a:t>分，答出其中一点即可。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  <a:endParaRPr lang="zh-CN" altLang="en-US" dirty="0" smtClean="0">
              <a:solidFill>
                <a:srgbClr val="FF0000"/>
              </a:solidFill>
            </a:endParaRPr>
          </a:p>
          <a:p>
            <a:endParaRPr lang="en-US" altLang="zh-CN" dirty="0" smtClean="0">
              <a:solidFill>
                <a:srgbClr val="FF0000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86808" cy="56207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历史七上第二单元</a:t>
            </a:r>
            <a:endParaRPr lang="zh-CN" alt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中教网4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中教网4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中教网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教网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教网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教网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教网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教网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851</Words>
  <Application>Microsoft Office PowerPoint</Application>
  <PresentationFormat>全屏显示(4:3)</PresentationFormat>
  <Paragraphs>46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中教网4</vt:lpstr>
      <vt:lpstr>聚合</vt:lpstr>
      <vt:lpstr>历史七上第二单元</vt:lpstr>
      <vt:lpstr>历史七上第二单元</vt:lpstr>
      <vt:lpstr>历史七上第二单元</vt:lpstr>
      <vt:lpstr>历史七上第二单元</vt:lpstr>
      <vt:lpstr>历史七上第二单元</vt:lpstr>
      <vt:lpstr>历史七上第二单元</vt:lpstr>
      <vt:lpstr>历史七上第二单元</vt:lpstr>
      <vt:lpstr>历史七上第二单元</vt:lpstr>
    </vt:vector>
  </TitlesOfParts>
  <Manager>www.xkb1.com</Manager>
  <Company>www.xkb1.com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www.xkb1.com</dc:title>
  <dc:subject>www.xkb1.com</dc:subject>
  <dc:creator>www.xkb1.com</dc:creator>
  <cp:keywords>www.xkb1.com</cp:keywords>
  <dc:description>www.xkb1.com</dc:description>
  <cp:lastModifiedBy>微软用户</cp:lastModifiedBy>
  <cp:revision>48</cp:revision>
  <dcterms:modified xsi:type="dcterms:W3CDTF">2012-08-01T02:25:44Z</dcterms:modified>
  <cp:category>www.xkb1.com</cp:category>
</cp:coreProperties>
</file>