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7" r:id="rId2"/>
  </p:sldMasterIdLst>
  <p:sldIdLst>
    <p:sldId id="259" r:id="rId3"/>
    <p:sldId id="260" r:id="rId4"/>
    <p:sldId id="261" r:id="rId5"/>
    <p:sldId id="262" r:id="rId6"/>
    <p:sldId id="263" r:id="rId7"/>
    <p:sldId id="264" r:id="rId8"/>
    <p:sldId id="265" r:id="rId9"/>
    <p:sldId id="266" r:id="rId10"/>
    <p:sldId id="267"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1" autoAdjust="0"/>
    <p:restoredTop sz="94706" autoAdjust="0"/>
  </p:normalViewPr>
  <p:slideViewPr>
    <p:cSldViewPr>
      <p:cViewPr varScale="1">
        <p:scale>
          <a:sx n="50" d="100"/>
          <a:sy n="50" d="100"/>
        </p:scale>
        <p:origin x="-90" y="-4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4" name="页脚占位符 3"/>
          <p:cNvSpPr>
            <a:spLocks noGrp="1"/>
          </p:cNvSpPr>
          <p:nvPr>
            <p:ph type="ftr" sz="quarter" idx="11"/>
          </p:nvPr>
        </p:nvSpPr>
        <p:spPr/>
        <p:txBody>
          <a:bodyPr/>
          <a:lstStyle>
            <a:extLst/>
          </a:lstStyle>
          <a:p>
            <a:endParaRPr kumimoji="0" lang="zh-CN" altLang="en-US"/>
          </a:p>
        </p:txBody>
      </p:sp>
      <p:sp>
        <p:nvSpPr>
          <p:cNvPr id="5" name="灯片编号占位符 4"/>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3" name="页脚占位符 2"/>
          <p:cNvSpPr>
            <a:spLocks noGrp="1"/>
          </p:cNvSpPr>
          <p:nvPr>
            <p:ph type="ftr" sz="quarter" idx="11"/>
          </p:nvPr>
        </p:nvSpPr>
        <p:spPr/>
        <p:txBody>
          <a:bodyPr/>
          <a:lstStyle>
            <a:extLst/>
          </a:lstStyle>
          <a:p>
            <a:endParaRPr kumimoji="0" lang="zh-CN" altLang="en-US"/>
          </a:p>
        </p:txBody>
      </p:sp>
      <p:sp>
        <p:nvSpPr>
          <p:cNvPr id="4" name="灯片编号占位符 3"/>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p:txBody>
          <a:bodyPr/>
          <a:lstStyle>
            <a:extLst/>
          </a:lstStyle>
          <a:p>
            <a:endParaRPr kumimoji="0" lang="zh-CN" altLang="en-US"/>
          </a:p>
        </p:txBody>
      </p:sp>
      <p:sp>
        <p:nvSpPr>
          <p:cNvPr id="7" name="灯片编号占位符 6"/>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3236937C-4296-4F09-BFBF-208432D16C49}" type="slidenum">
              <a:rPr kumimoji="0" lang="en-US" smtClean="0"/>
              <a:pPr/>
              <a:t>‹#›</a:t>
            </a:fld>
            <a:endParaRPr kumimoji="0"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4122987-CD27-4AB6-B5EE-BBB2825D6C9B}" type="datetimeFigureOut">
              <a:rPr lang="en-US" smtClean="0"/>
              <a:pPr/>
              <a:t>7/31/2012</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kumimoji="0"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p:txBody>
          <a:bodyPr/>
          <a:lstStyle>
            <a:extLst/>
          </a:lstStyle>
          <a:p>
            <a:endParaRPr kumimoji="0" lang="zh-CN" altLang="en-US"/>
          </a:p>
        </p:txBody>
      </p:sp>
      <p:sp>
        <p:nvSpPr>
          <p:cNvPr id="7" name="灯片编号占位符 6"/>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8" name="页脚占位符 7"/>
          <p:cNvSpPr>
            <a:spLocks noGrp="1"/>
          </p:cNvSpPr>
          <p:nvPr>
            <p:ph type="ftr" sz="quarter" idx="11"/>
          </p:nvPr>
        </p:nvSpPr>
        <p:spPr/>
        <p:txBody>
          <a:bodyPr/>
          <a:lstStyle>
            <a:extLst/>
          </a:lstStyle>
          <a:p>
            <a:endParaRPr kumimoji="0" lang="zh-CN" altLang="en-US"/>
          </a:p>
        </p:txBody>
      </p:sp>
      <p:sp>
        <p:nvSpPr>
          <p:cNvPr id="9" name="灯片编号占位符 8"/>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2.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9AD2F8"/>
            </a:gs>
            <a:gs pos="100000">
              <a:srgbClr val="9AD2F8">
                <a:gamma/>
                <a:tint val="23922"/>
                <a:invGamma/>
              </a:srgbClr>
            </a:gs>
          </a:gsLst>
          <a:path path="rect">
            <a:fillToRect l="100000" b="100000"/>
          </a:path>
        </a:gradFill>
        <a:effectLst/>
      </p:bgPr>
    </p:bg>
    <p:spTree>
      <p:nvGrpSpPr>
        <p:cNvPr id="1" name=""/>
        <p:cNvGrpSpPr/>
        <p:nvPr/>
      </p:nvGrpSpPr>
      <p:grpSpPr>
        <a:xfrm>
          <a:off x="0" y="0"/>
          <a:ext cx="0" cy="0"/>
          <a:chOff x="0" y="0"/>
          <a:chExt cx="0" cy="0"/>
        </a:xfrm>
      </p:grpSpPr>
      <p:pic>
        <p:nvPicPr>
          <p:cNvPr id="95234" name="Picture 2" descr="中国教育出版网标志"/>
          <p:cNvPicPr>
            <a:picLocks noChangeAspect="1" noChangeArrowheads="1"/>
          </p:cNvPicPr>
          <p:nvPr/>
        </p:nvPicPr>
        <p:blipFill>
          <a:blip r:embed="rId6" cstate="print"/>
          <a:srcRect/>
          <a:stretch>
            <a:fillRect/>
          </a:stretch>
        </p:blipFill>
        <p:spPr bwMode="auto">
          <a:xfrm>
            <a:off x="109538" y="120650"/>
            <a:ext cx="2030412" cy="798513"/>
          </a:xfrm>
          <a:prstGeom prst="rect">
            <a:avLst/>
          </a:prstGeom>
          <a:noFill/>
        </p:spPr>
      </p:pic>
      <p:sp>
        <p:nvSpPr>
          <p:cNvPr id="95235" name="Text Box 3"/>
          <p:cNvSpPr txBox="1">
            <a:spLocks noChangeArrowheads="1"/>
          </p:cNvSpPr>
          <p:nvPr/>
        </p:nvSpPr>
        <p:spPr bwMode="auto">
          <a:xfrm>
            <a:off x="6284913" y="6232525"/>
            <a:ext cx="2555875" cy="396875"/>
          </a:xfrm>
          <a:prstGeom prst="rect">
            <a:avLst/>
          </a:prstGeom>
          <a:noFill/>
          <a:ln w="9525">
            <a:noFill/>
            <a:miter lim="800000"/>
            <a:headEnd/>
            <a:tailEnd/>
          </a:ln>
          <a:effectLst/>
        </p:spPr>
        <p:txBody>
          <a:bodyPr wrap="none">
            <a:spAutoFit/>
          </a:bodyPr>
          <a:lstStyle/>
          <a:p>
            <a:r>
              <a:rPr lang="en-US" altLang="zh-CN" sz="2000" b="1">
                <a:solidFill>
                  <a:srgbClr val="7D7DFF"/>
                </a:solidFill>
                <a:latin typeface="Arial Black" pitchFamily="34" charset="0"/>
              </a:rPr>
              <a:t>www.zzstep.com</a:t>
            </a:r>
          </a:p>
        </p:txBody>
      </p:sp>
    </p:spTree>
  </p:cSld>
  <p:clrMap bg1="dk2" tx1="lt1" bg2="dk1" tx2="lt2" accent1="accent1" accent2="accent2" accent3="accent3" accent4="accent4" accent5="accent5" accent6="accent6" hlink="hlink" folHlink="folHlink"/>
  <p:sldLayoutIdLst>
    <p:sldLayoutId id="2147483674" r:id="rId1"/>
    <p:sldLayoutId id="2147483678" r:id="rId2"/>
    <p:sldLayoutId id="2147483679" r:id="rId3"/>
    <p:sldLayoutId id="2147483682" r:id="rId4"/>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charset="-122"/>
        </a:defRPr>
      </a:lvl2pPr>
      <a:lvl3pPr algn="ctr" rtl="0" eaLnBrk="1" fontAlgn="base" hangingPunct="1">
        <a:spcBef>
          <a:spcPct val="0"/>
        </a:spcBef>
        <a:spcAft>
          <a:spcPct val="0"/>
        </a:spcAft>
        <a:defRPr sz="4400">
          <a:solidFill>
            <a:schemeClr val="tx2"/>
          </a:solidFill>
          <a:latin typeface="Arial" charset="0"/>
          <a:ea typeface="宋体" charset="-122"/>
        </a:defRPr>
      </a:lvl3pPr>
      <a:lvl4pPr algn="ctr" rtl="0" eaLnBrk="1" fontAlgn="base" hangingPunct="1">
        <a:spcBef>
          <a:spcPct val="0"/>
        </a:spcBef>
        <a:spcAft>
          <a:spcPct val="0"/>
        </a:spcAft>
        <a:defRPr sz="4400">
          <a:solidFill>
            <a:schemeClr val="tx2"/>
          </a:solidFill>
          <a:latin typeface="Arial" charset="0"/>
          <a:ea typeface="宋体" charset="-122"/>
        </a:defRPr>
      </a:lvl4pPr>
      <a:lvl5pPr algn="ctr" rtl="0" eaLnBrk="1" fontAlgn="base" hangingPunct="1">
        <a:spcBef>
          <a:spcPct val="0"/>
        </a:spcBef>
        <a:spcAft>
          <a:spcPct val="0"/>
        </a:spcAft>
        <a:defRPr sz="4400">
          <a:solidFill>
            <a:schemeClr val="tx2"/>
          </a:solidFill>
          <a:latin typeface="Arial" charset="0"/>
          <a:ea typeface="宋体" charset="-122"/>
        </a:defRPr>
      </a:lvl5pPr>
      <a:lvl6pPr marL="457200" algn="ctr" rtl="0" eaLnBrk="1" fontAlgn="base" hangingPunct="1">
        <a:spcBef>
          <a:spcPct val="0"/>
        </a:spcBef>
        <a:spcAft>
          <a:spcPct val="0"/>
        </a:spcAft>
        <a:defRPr sz="4400">
          <a:solidFill>
            <a:schemeClr val="tx2"/>
          </a:solidFill>
          <a:latin typeface="Arial" charset="0"/>
          <a:ea typeface="宋体" charset="-122"/>
        </a:defRPr>
      </a:lvl6pPr>
      <a:lvl7pPr marL="914400" algn="ctr" rtl="0" eaLnBrk="1" fontAlgn="base" hangingPunct="1">
        <a:spcBef>
          <a:spcPct val="0"/>
        </a:spcBef>
        <a:spcAft>
          <a:spcPct val="0"/>
        </a:spcAft>
        <a:defRPr sz="4400">
          <a:solidFill>
            <a:schemeClr val="tx2"/>
          </a:solidFill>
          <a:latin typeface="Arial" charset="0"/>
          <a:ea typeface="宋体" charset="-122"/>
        </a:defRPr>
      </a:lvl7pPr>
      <a:lvl8pPr marL="1371600" algn="ctr" rtl="0" eaLnBrk="1" fontAlgn="base" hangingPunct="1">
        <a:spcBef>
          <a:spcPct val="0"/>
        </a:spcBef>
        <a:spcAft>
          <a:spcPct val="0"/>
        </a:spcAft>
        <a:defRPr sz="4400">
          <a:solidFill>
            <a:schemeClr val="tx2"/>
          </a:solidFill>
          <a:latin typeface="Arial" charset="0"/>
          <a:ea typeface="宋体" charset="-122"/>
        </a:defRPr>
      </a:lvl8pPr>
      <a:lvl9pPr marL="1828800" algn="ctr" rtl="0" eaLnBrk="1" fontAlgn="base" hangingPunct="1">
        <a:spcBef>
          <a:spcPct val="0"/>
        </a:spcBef>
        <a:spcAft>
          <a:spcPct val="0"/>
        </a:spcAft>
        <a:defRPr sz="4400">
          <a:solidFill>
            <a:schemeClr val="tx2"/>
          </a:solidFill>
          <a:latin typeface="Arial" charset="0"/>
          <a:ea typeface="宋体"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4213AF-26F6-41FA-8D85-E2C5388D6E58}" type="datetimeFigureOut">
              <a:rPr lang="en-US" smtClean="0"/>
              <a:pPr/>
              <a:t>7/31/2012</a:t>
            </a:fld>
            <a:endParaRPr lang="en-US" sz="1000" dirty="0">
              <a:solidFill>
                <a:schemeClr val="tx1"/>
              </a:solidFill>
            </a:endParaRPr>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sz="1000" dirty="0">
              <a:solidFill>
                <a:schemeClr val="tx1"/>
              </a:solidFill>
            </a:endParaRPr>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5BBC35B-A44B-4119-B8DA-DE9E3DFADA20}" type="slidenum">
              <a:rPr kumimoji="0" lang="en-US" smtClean="0"/>
              <a:pPr/>
              <a:t>‹#›</a:t>
            </a:fld>
            <a:endParaRPr kumimoji="0" lang="en-US" sz="1000" b="0">
              <a:solidFill>
                <a:schemeClr val="tx1"/>
              </a:solidFill>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b="1" dirty="0" smtClean="0"/>
              <a:t>（</a:t>
            </a:r>
            <a:r>
              <a:rPr lang="en-US" b="1" dirty="0" smtClean="0"/>
              <a:t>2012</a:t>
            </a:r>
            <a:r>
              <a:rPr lang="zh-CN" altLang="en-US" b="1" dirty="0" smtClean="0"/>
              <a:t>湖北武汉</a:t>
            </a:r>
            <a:r>
              <a:rPr lang="en-US" b="1" dirty="0" smtClean="0"/>
              <a:t>)</a:t>
            </a:r>
          </a:p>
          <a:p>
            <a:r>
              <a:rPr lang="en-US" dirty="0" smtClean="0"/>
              <a:t>30</a:t>
            </a:r>
            <a:r>
              <a:rPr lang="zh-CN" altLang="en-US" dirty="0" smtClean="0"/>
              <a:t>．电子图书可在计算机、手机上阅读。它凭借储存容量大、获取资料便捷、成本低等优势，与纸质图书并驾齐驱。这种现象出现在</a:t>
            </a:r>
          </a:p>
          <a:p>
            <a:r>
              <a:rPr lang="en-US" dirty="0" smtClean="0"/>
              <a:t>A</a:t>
            </a:r>
            <a:r>
              <a:rPr lang="zh-CN" altLang="en-US" dirty="0" smtClean="0"/>
              <a:t>．蒸汽时</a:t>
            </a:r>
            <a:r>
              <a:rPr lang="en-US" dirty="0" smtClean="0"/>
              <a:t> </a:t>
            </a:r>
            <a:r>
              <a:rPr lang="zh-CN" altLang="en-US" dirty="0" smtClean="0"/>
              <a:t>代</a:t>
            </a:r>
            <a:r>
              <a:rPr lang="en-US" dirty="0" smtClean="0"/>
              <a:t>      B</a:t>
            </a:r>
            <a:r>
              <a:rPr lang="zh-CN" altLang="en-US" dirty="0" smtClean="0"/>
              <a:t>．电气时代 </a:t>
            </a:r>
            <a:r>
              <a:rPr lang="en-US" dirty="0" smtClean="0"/>
              <a:t>     C</a:t>
            </a:r>
            <a:r>
              <a:rPr lang="zh-CN" altLang="en-US" dirty="0" smtClean="0"/>
              <a:t>．信息时代</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dirty="0" smtClean="0">
                <a:solidFill>
                  <a:srgbClr val="FF0000"/>
                </a:solidFill>
              </a:rPr>
              <a:t>答案</a:t>
            </a:r>
            <a:r>
              <a:rPr lang="zh-CN" altLang="en-US" dirty="0" smtClean="0">
                <a:solidFill>
                  <a:srgbClr val="FF0000"/>
                </a:solidFill>
              </a:rPr>
              <a:t>：</a:t>
            </a:r>
            <a:r>
              <a:rPr lang="en-US" altLang="zh-CN" dirty="0" smtClean="0">
                <a:solidFill>
                  <a:srgbClr val="FF0000"/>
                </a:solidFill>
              </a:rPr>
              <a:t>C</a:t>
            </a:r>
          </a:p>
          <a:p>
            <a:r>
              <a:rPr lang="zh-CN" altLang="en-US" dirty="0" smtClean="0">
                <a:solidFill>
                  <a:srgbClr val="FF0000"/>
                </a:solidFill>
              </a:rPr>
              <a:t>解析：</a:t>
            </a:r>
            <a:r>
              <a:rPr lang="en-US" dirty="0" smtClean="0">
                <a:solidFill>
                  <a:srgbClr val="FF0000"/>
                </a:solidFill>
              </a:rPr>
              <a:t> </a:t>
            </a:r>
            <a:r>
              <a:rPr lang="zh-CN" altLang="en-US" dirty="0" smtClean="0">
                <a:solidFill>
                  <a:srgbClr val="FF0000"/>
                </a:solidFill>
              </a:rPr>
              <a:t>本题难度低，在计算机，手机上阅读，是信息时代，答案选</a:t>
            </a:r>
            <a:r>
              <a:rPr lang="en-US" dirty="0" smtClean="0">
                <a:solidFill>
                  <a:srgbClr val="FF0000"/>
                </a:solidFill>
              </a:rPr>
              <a:t>C</a:t>
            </a:r>
            <a:r>
              <a:rPr lang="zh-CN" altLang="en-US" dirty="0" smtClean="0">
                <a:solidFill>
                  <a:srgbClr val="FF0000"/>
                </a:solidFill>
              </a:rPr>
              <a:t>。</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b="1" dirty="0" smtClean="0"/>
              <a:t>（</a:t>
            </a:r>
            <a:r>
              <a:rPr lang="en-US" b="1" dirty="0" smtClean="0"/>
              <a:t>2012</a:t>
            </a:r>
            <a:r>
              <a:rPr lang="zh-CN" altLang="en-US" b="1" dirty="0" smtClean="0"/>
              <a:t>湖南株洲</a:t>
            </a:r>
            <a:r>
              <a:rPr lang="en-US" b="1" dirty="0" smtClean="0"/>
              <a:t>)</a:t>
            </a:r>
            <a:r>
              <a:rPr lang="en-US" dirty="0" smtClean="0"/>
              <a:t>18</a:t>
            </a:r>
            <a:r>
              <a:rPr lang="zh-CN" altLang="en-US" dirty="0" smtClean="0"/>
              <a:t>．下图是一副著名的反法西斯壁画</a:t>
            </a:r>
            <a:r>
              <a:rPr lang="en-US" altLang="zh-CN" dirty="0" smtClean="0"/>
              <a:t>《</a:t>
            </a:r>
            <a:r>
              <a:rPr lang="zh-CN" altLang="en-US" dirty="0" smtClean="0"/>
              <a:t>格尔尼卡</a:t>
            </a:r>
            <a:r>
              <a:rPr lang="en-US" altLang="zh-CN" dirty="0" smtClean="0"/>
              <a:t>》</a:t>
            </a:r>
            <a:r>
              <a:rPr lang="zh-CN" altLang="en-US" dirty="0" smtClean="0"/>
              <a:t>，画中的形象都是用变形重叠的立体主义手法画成，妇女、儿童和战士的尸体，有力的控诉了法西斯的暴行。这幅壁画的作者是</a:t>
            </a:r>
          </a:p>
          <a:p>
            <a:r>
              <a:rPr lang="en-US" dirty="0" smtClean="0"/>
              <a:t>A</a:t>
            </a:r>
            <a:r>
              <a:rPr lang="zh-CN" altLang="en-US" dirty="0" smtClean="0"/>
              <a:t>．梵高</a:t>
            </a:r>
          </a:p>
          <a:p>
            <a:r>
              <a:rPr lang="en-US" dirty="0" smtClean="0"/>
              <a:t>B</a:t>
            </a:r>
            <a:r>
              <a:rPr lang="zh-CN" altLang="en-US" dirty="0" smtClean="0"/>
              <a:t>．拉菲尔</a:t>
            </a:r>
          </a:p>
          <a:p>
            <a:r>
              <a:rPr lang="en-US" dirty="0" smtClean="0"/>
              <a:t>C</a:t>
            </a:r>
            <a:r>
              <a:rPr lang="zh-CN" altLang="en-US" dirty="0" smtClean="0"/>
              <a:t>．达芬奇</a:t>
            </a:r>
          </a:p>
          <a:p>
            <a:r>
              <a:rPr lang="en-US" dirty="0" smtClean="0"/>
              <a:t>D</a:t>
            </a:r>
            <a:r>
              <a:rPr lang="zh-CN" altLang="en-US" dirty="0" smtClean="0"/>
              <a:t>．毕加索</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6" name="图片 5" descr="未命名.jpg"/>
          <p:cNvPicPr>
            <a:picLocks noChangeAspect="1"/>
          </p:cNvPicPr>
          <p:nvPr/>
        </p:nvPicPr>
        <p:blipFill>
          <a:blip r:embed="rId2"/>
          <a:stretch>
            <a:fillRect/>
          </a:stretch>
        </p:blipFill>
        <p:spPr>
          <a:xfrm>
            <a:off x="3214678" y="3786190"/>
            <a:ext cx="5486438" cy="2286016"/>
          </a:xfrm>
          <a:prstGeom prst="rect">
            <a:avLst/>
          </a:prstGeom>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dirty="0" smtClean="0">
                <a:solidFill>
                  <a:srgbClr val="FF0000"/>
                </a:solidFill>
              </a:rPr>
              <a:t>答案：</a:t>
            </a:r>
            <a:r>
              <a:rPr lang="en-US" altLang="zh-CN" dirty="0" smtClean="0">
                <a:solidFill>
                  <a:srgbClr val="FF0000"/>
                </a:solidFill>
              </a:rPr>
              <a:t>D</a:t>
            </a:r>
          </a:p>
          <a:p>
            <a:r>
              <a:rPr lang="zh-CN" altLang="en-US" dirty="0" smtClean="0">
                <a:solidFill>
                  <a:srgbClr val="FF0000"/>
                </a:solidFill>
              </a:rPr>
              <a:t>考点：世界现代文化</a:t>
            </a:r>
          </a:p>
          <a:p>
            <a:r>
              <a:rPr lang="zh-CN" altLang="en-US" dirty="0" smtClean="0">
                <a:solidFill>
                  <a:srgbClr val="FF0000"/>
                </a:solidFill>
              </a:rPr>
              <a:t>解析：本题难度一般，考查基础知识，和把握材料的能力，</a:t>
            </a:r>
            <a:r>
              <a:rPr lang="en-US" altLang="zh-CN" dirty="0" smtClean="0">
                <a:solidFill>
                  <a:srgbClr val="FF0000"/>
                </a:solidFill>
              </a:rPr>
              <a:t>《</a:t>
            </a:r>
            <a:r>
              <a:rPr lang="zh-CN" altLang="en-US" dirty="0" smtClean="0">
                <a:solidFill>
                  <a:srgbClr val="FF0000"/>
                </a:solidFill>
              </a:rPr>
              <a:t>格尔尼卡</a:t>
            </a:r>
            <a:r>
              <a:rPr lang="en-US" altLang="zh-CN" dirty="0" smtClean="0">
                <a:solidFill>
                  <a:srgbClr val="FF0000"/>
                </a:solidFill>
              </a:rPr>
              <a:t>》</a:t>
            </a:r>
            <a:r>
              <a:rPr lang="zh-CN" altLang="en-US" dirty="0" smtClean="0">
                <a:solidFill>
                  <a:srgbClr val="FF0000"/>
                </a:solidFill>
              </a:rPr>
              <a:t>就是毕加索的，另外，从作品的风格，控诉暴行，变形等关键词可得出是现代主义。</a:t>
            </a:r>
            <a:r>
              <a:rPr lang="en-US" dirty="0" smtClean="0">
                <a:solidFill>
                  <a:srgbClr val="FF0000"/>
                </a:solidFill>
              </a:rPr>
              <a:t>	   </a:t>
            </a:r>
            <a:endParaRPr lang="zh-CN" altLang="en-US" dirty="0" smtClean="0">
              <a:solidFill>
                <a:srgbClr val="FF0000"/>
              </a:solidFill>
            </a:endParaRP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fontScale="92500" lnSpcReduction="20000"/>
          </a:bodyPr>
          <a:lstStyle/>
          <a:p>
            <a:r>
              <a:rPr lang="zh-CN" altLang="en-US" b="1" dirty="0" smtClean="0"/>
              <a:t>（</a:t>
            </a:r>
            <a:r>
              <a:rPr lang="en-US" b="1" dirty="0" smtClean="0"/>
              <a:t>2012</a:t>
            </a:r>
            <a:r>
              <a:rPr lang="en-US" altLang="zh-CN" b="1" dirty="0" smtClean="0"/>
              <a:t>·</a:t>
            </a:r>
            <a:r>
              <a:rPr lang="zh-CN" altLang="en-US" b="1" dirty="0" smtClean="0"/>
              <a:t>吉林</a:t>
            </a:r>
            <a:r>
              <a:rPr lang="zh-CN" altLang="en-US" b="1" dirty="0" smtClean="0"/>
              <a:t>）</a:t>
            </a:r>
            <a:endParaRPr lang="en-US" altLang="zh-CN" b="1" dirty="0" smtClean="0"/>
          </a:p>
          <a:p>
            <a:r>
              <a:rPr lang="en-US" dirty="0" smtClean="0"/>
              <a:t>17</a:t>
            </a:r>
            <a:r>
              <a:rPr lang="en-US" dirty="0" smtClean="0"/>
              <a:t>.</a:t>
            </a:r>
            <a:r>
              <a:rPr lang="zh-CN" altLang="en-US" dirty="0" smtClean="0"/>
              <a:t>阅读下列材料，回答问题。</a:t>
            </a:r>
          </a:p>
          <a:p>
            <a:r>
              <a:rPr lang="zh-CN" altLang="en-US" dirty="0" smtClean="0"/>
              <a:t>材料一</a:t>
            </a:r>
            <a:r>
              <a:rPr lang="en-US" dirty="0" smtClean="0"/>
              <a:t>  </a:t>
            </a:r>
            <a:r>
              <a:rPr lang="zh-CN" altLang="en-US" dirty="0" smtClean="0"/>
              <a:t>从经济角度看，它使人类社会从第一次工业革命时期的蒸汽时代跨进了电气时代。资本主义国家的社会生产力极大提高，社会物质财富迅速增加，人们的生活质量普遍有所改善。</a:t>
            </a:r>
          </a:p>
          <a:p>
            <a:r>
              <a:rPr lang="zh-CN" altLang="en-US" dirty="0" smtClean="0"/>
              <a:t>材料二</a:t>
            </a:r>
            <a:r>
              <a:rPr lang="en-US" dirty="0" smtClean="0"/>
              <a:t>  </a:t>
            </a:r>
            <a:r>
              <a:rPr lang="zh-CN" altLang="en-US" dirty="0" smtClean="0"/>
              <a:t>第二次世界大战结束后，人类进入了第三次科技革命时期，人们在原子能的利用、空间技术、生物工程等方面取得突飞猛进的大发展，这一发展极大地提高了人们的生活水平，改善了人们的生活质量。</a:t>
            </a:r>
          </a:p>
          <a:p>
            <a:r>
              <a:rPr lang="zh-CN" altLang="en-US" dirty="0" smtClean="0"/>
              <a:t>材料三</a:t>
            </a:r>
            <a:r>
              <a:rPr lang="en-US" dirty="0" smtClean="0"/>
              <a:t>  </a:t>
            </a:r>
            <a:r>
              <a:rPr lang="zh-CN" altLang="en-US" dirty="0" smtClean="0"/>
              <a:t>高科技的迅速发展，世界各国的经济联系越来越密切，世界经济日益成为一个整体。各国在相互依存、相互竞争的同时，也致力于实现长期、稳定和持续的经济发展，力争在新的世界政治格局中占据有利地位。</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dirty="0" smtClean="0"/>
              <a:t>（</a:t>
            </a:r>
            <a:r>
              <a:rPr lang="en-US" dirty="0" smtClean="0"/>
              <a:t>1</a:t>
            </a:r>
            <a:r>
              <a:rPr lang="zh-CN" altLang="en-US" dirty="0" smtClean="0"/>
              <a:t>）材料一“第一次工业革命”最早发生于哪国？写出“蒸汽时代”和“电气时代”的发明者各一位。（</a:t>
            </a:r>
            <a:r>
              <a:rPr lang="en-US" dirty="0" smtClean="0"/>
              <a:t>3</a:t>
            </a:r>
            <a:r>
              <a:rPr lang="zh-CN" altLang="en-US" dirty="0" smtClean="0"/>
              <a:t>分）</a:t>
            </a:r>
          </a:p>
          <a:p>
            <a:r>
              <a:rPr lang="zh-CN" altLang="en-US" dirty="0" smtClean="0"/>
              <a:t>（</a:t>
            </a:r>
            <a:r>
              <a:rPr lang="en-US" dirty="0" smtClean="0"/>
              <a:t>2</a:t>
            </a:r>
            <a:r>
              <a:rPr lang="zh-CN" altLang="en-US" dirty="0" smtClean="0"/>
              <a:t>）材料二“第三次科技革命”的核心是什么？联系三次科技革命，写出一个科技“改善了人们的生活质量”的事例。（</a:t>
            </a:r>
            <a:r>
              <a:rPr lang="en-US" dirty="0" smtClean="0"/>
              <a:t>2</a:t>
            </a:r>
            <a:r>
              <a:rPr lang="zh-CN" altLang="en-US" dirty="0" smtClean="0"/>
              <a:t>分）</a:t>
            </a:r>
          </a:p>
          <a:p>
            <a:r>
              <a:rPr lang="zh-CN" altLang="en-US" dirty="0" smtClean="0"/>
              <a:t>（</a:t>
            </a:r>
            <a:r>
              <a:rPr lang="en-US" dirty="0" smtClean="0"/>
              <a:t>3</a:t>
            </a:r>
            <a:r>
              <a:rPr lang="zh-CN" altLang="en-US" dirty="0" smtClean="0"/>
              <a:t>）材料三反映出世界经济的发展趋势是什么？世界政治格局的发展趋势是什么？（</a:t>
            </a:r>
            <a:r>
              <a:rPr lang="en-US" dirty="0" smtClean="0"/>
              <a:t>2</a:t>
            </a:r>
            <a:r>
              <a:rPr lang="zh-CN" altLang="en-US" dirty="0" smtClean="0"/>
              <a:t>分）</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a:bodyPr>
          <a:lstStyle/>
          <a:p>
            <a:r>
              <a:rPr lang="zh-CN" altLang="en-US" dirty="0" smtClean="0">
                <a:solidFill>
                  <a:srgbClr val="FF0000"/>
                </a:solidFill>
              </a:rPr>
              <a:t>答：（</a:t>
            </a:r>
            <a:r>
              <a:rPr lang="en-US" dirty="0" smtClean="0">
                <a:solidFill>
                  <a:srgbClr val="FF0000"/>
                </a:solidFill>
              </a:rPr>
              <a:t>1</a:t>
            </a:r>
            <a:r>
              <a:rPr lang="zh-CN" altLang="en-US" dirty="0" smtClean="0">
                <a:solidFill>
                  <a:srgbClr val="FF0000"/>
                </a:solidFill>
              </a:rPr>
              <a:t>）英国；瓦特、史蒂芬孙、富尔顿；爱迪生、卡尔</a:t>
            </a:r>
            <a:r>
              <a:rPr lang="en-US" altLang="zh-CN" dirty="0" smtClean="0">
                <a:solidFill>
                  <a:srgbClr val="FF0000"/>
                </a:solidFill>
              </a:rPr>
              <a:t>·</a:t>
            </a:r>
            <a:r>
              <a:rPr lang="zh-CN" altLang="en-US" dirty="0" smtClean="0">
                <a:solidFill>
                  <a:srgbClr val="FF0000"/>
                </a:solidFill>
              </a:rPr>
              <a:t>本茨、莱特兄弟等（只要符合和对应第一和第二次工业革命即可</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2</a:t>
            </a:r>
            <a:r>
              <a:rPr lang="zh-CN" altLang="en-US" dirty="0" smtClean="0">
                <a:solidFill>
                  <a:srgbClr val="FF0000"/>
                </a:solidFill>
              </a:rPr>
              <a:t>）电子计算机的广泛使用；围绕交通工具的发明为人们生产和生活带来了极大的便利以及计算机的发明改变了人们传统的生产和生活方式等写出事例。（符合题意，有理即可</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3</a:t>
            </a:r>
            <a:r>
              <a:rPr lang="zh-CN" altLang="en-US" dirty="0" smtClean="0">
                <a:solidFill>
                  <a:srgbClr val="FF0000"/>
                </a:solidFill>
              </a:rPr>
              <a:t>）全球化；多极化。</a:t>
            </a: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fontScale="85000" lnSpcReduction="20000"/>
          </a:bodyPr>
          <a:lstStyle/>
          <a:p>
            <a:r>
              <a:rPr lang="zh-CN" altLang="en-US" b="1" dirty="0" smtClean="0"/>
              <a:t>（</a:t>
            </a:r>
            <a:r>
              <a:rPr lang="en-US" b="1" dirty="0" smtClean="0"/>
              <a:t>2012</a:t>
            </a:r>
            <a:r>
              <a:rPr lang="en-US" altLang="zh-CN" b="1" dirty="0" smtClean="0"/>
              <a:t>·</a:t>
            </a:r>
            <a:r>
              <a:rPr lang="zh-CN" altLang="en-US" b="1" dirty="0" smtClean="0"/>
              <a:t>吉林</a:t>
            </a:r>
            <a:r>
              <a:rPr lang="zh-CN" altLang="en-US" b="1" dirty="0" smtClean="0"/>
              <a:t>）</a:t>
            </a:r>
            <a:endParaRPr lang="en-US" altLang="zh-CN" b="1" dirty="0" smtClean="0"/>
          </a:p>
          <a:p>
            <a:r>
              <a:rPr lang="en-US" dirty="0" smtClean="0"/>
              <a:t>19</a:t>
            </a:r>
            <a:r>
              <a:rPr lang="zh-CN" altLang="en-US" dirty="0" smtClean="0"/>
              <a:t>．美国崛起之路，引发世人思考。结合所学知识，回答问题。</a:t>
            </a:r>
          </a:p>
          <a:p>
            <a:r>
              <a:rPr lang="en-US" altLang="zh-CN" b="1" dirty="0" smtClean="0"/>
              <a:t>【</a:t>
            </a:r>
            <a:r>
              <a:rPr lang="zh-CN" altLang="en-US" b="1" dirty="0" smtClean="0"/>
              <a:t>危机与抉择</a:t>
            </a:r>
            <a:r>
              <a:rPr lang="en-US" altLang="zh-CN" b="1" dirty="0" smtClean="0"/>
              <a:t>】</a:t>
            </a:r>
            <a:endParaRPr lang="zh-CN" altLang="en-US" dirty="0" smtClean="0"/>
          </a:p>
          <a:p>
            <a:r>
              <a:rPr lang="zh-CN" altLang="en-US" dirty="0" smtClean="0"/>
              <a:t>（</a:t>
            </a:r>
            <a:r>
              <a:rPr lang="en-US" dirty="0" smtClean="0"/>
              <a:t>1</a:t>
            </a:r>
            <a:r>
              <a:rPr lang="zh-CN" altLang="en-US" dirty="0" smtClean="0"/>
              <a:t>）面对殖民压迫、制度冲突和经济危机，美国进行抉择的相关事件分别是什么？（</a:t>
            </a:r>
            <a:r>
              <a:rPr lang="en-US" dirty="0" smtClean="0"/>
              <a:t>3</a:t>
            </a:r>
            <a:r>
              <a:rPr lang="zh-CN" altLang="en-US" dirty="0" smtClean="0"/>
              <a:t>分）</a:t>
            </a:r>
          </a:p>
          <a:p>
            <a:r>
              <a:rPr lang="en-US" altLang="zh-CN" b="1" dirty="0" smtClean="0"/>
              <a:t>【</a:t>
            </a:r>
            <a:r>
              <a:rPr lang="zh-CN" altLang="en-US" b="1" dirty="0" smtClean="0"/>
              <a:t>科技与发展</a:t>
            </a:r>
            <a:r>
              <a:rPr lang="en-US" altLang="zh-CN" b="1" dirty="0" smtClean="0"/>
              <a:t>】</a:t>
            </a:r>
            <a:endParaRPr lang="zh-CN" altLang="en-US" dirty="0" smtClean="0"/>
          </a:p>
          <a:p>
            <a:r>
              <a:rPr lang="zh-CN" altLang="en-US" dirty="0" smtClean="0"/>
              <a:t>（</a:t>
            </a:r>
            <a:r>
              <a:rPr lang="en-US" dirty="0" smtClean="0"/>
              <a:t>2</a:t>
            </a:r>
            <a:r>
              <a:rPr lang="zh-CN" altLang="en-US" dirty="0" smtClean="0"/>
              <a:t>）美国的崛起与三次科技革命密切相关。写出其中两项科技成果。（</a:t>
            </a:r>
            <a:r>
              <a:rPr lang="en-US" dirty="0" smtClean="0"/>
              <a:t>2</a:t>
            </a:r>
            <a:r>
              <a:rPr lang="zh-CN" altLang="en-US" dirty="0" smtClean="0"/>
              <a:t>分）</a:t>
            </a:r>
          </a:p>
          <a:p>
            <a:r>
              <a:rPr lang="en-US" altLang="zh-CN" b="1" dirty="0" smtClean="0"/>
              <a:t>【</a:t>
            </a:r>
            <a:r>
              <a:rPr lang="zh-CN" altLang="en-US" b="1" dirty="0" smtClean="0"/>
              <a:t>机遇与挑战</a:t>
            </a:r>
            <a:r>
              <a:rPr lang="en-US" altLang="zh-CN" b="1" dirty="0" smtClean="0"/>
              <a:t>】</a:t>
            </a:r>
            <a:endParaRPr lang="zh-CN" altLang="en-US" dirty="0" smtClean="0"/>
          </a:p>
          <a:p>
            <a:r>
              <a:rPr lang="zh-CN" altLang="en-US" dirty="0" smtClean="0"/>
              <a:t>（</a:t>
            </a:r>
            <a:r>
              <a:rPr lang="en-US" dirty="0" smtClean="0"/>
              <a:t>3</a:t>
            </a:r>
            <a:r>
              <a:rPr lang="zh-CN" altLang="en-US" dirty="0" smtClean="0"/>
              <a:t>）借助两次世界大战的机遇，美国成为世界霸主。二战后，为遏制苏联、称霸世界，美国采取的政策是什么？（</a:t>
            </a:r>
            <a:r>
              <a:rPr lang="en-US" dirty="0" smtClean="0"/>
              <a:t>1</a:t>
            </a:r>
            <a:r>
              <a:rPr lang="zh-CN" altLang="en-US" dirty="0" smtClean="0"/>
              <a:t>分）</a:t>
            </a:r>
          </a:p>
          <a:p>
            <a:r>
              <a:rPr lang="en-US" altLang="zh-CN" b="1" dirty="0" smtClean="0"/>
              <a:t>【</a:t>
            </a:r>
            <a:r>
              <a:rPr lang="zh-CN" altLang="en-US" b="1" dirty="0" smtClean="0"/>
              <a:t>思考与启示</a:t>
            </a:r>
            <a:r>
              <a:rPr lang="en-US" altLang="zh-CN" b="1" dirty="0" smtClean="0"/>
              <a:t>】</a:t>
            </a:r>
            <a:endParaRPr lang="zh-CN" altLang="en-US" dirty="0" smtClean="0"/>
          </a:p>
          <a:p>
            <a:r>
              <a:rPr lang="zh-CN" altLang="en-US" dirty="0" smtClean="0"/>
              <a:t>（</a:t>
            </a:r>
            <a:r>
              <a:rPr lang="en-US" dirty="0" smtClean="0"/>
              <a:t>4</a:t>
            </a:r>
            <a:r>
              <a:rPr lang="zh-CN" altLang="en-US" dirty="0" smtClean="0"/>
              <a:t>）美国的发展历程给我们的思考与启示是什么？（</a:t>
            </a:r>
            <a:r>
              <a:rPr lang="en-US" dirty="0" smtClean="0"/>
              <a:t>1</a:t>
            </a:r>
            <a:r>
              <a:rPr lang="zh-CN" altLang="en-US" dirty="0" smtClean="0"/>
              <a:t>分）</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4"/>
            <a:ext cx="8534182" cy="4584571"/>
          </a:xfrm>
        </p:spPr>
        <p:txBody>
          <a:bodyPr>
            <a:normAutofit lnSpcReduction="10000"/>
          </a:bodyPr>
          <a:lstStyle/>
          <a:p>
            <a:r>
              <a:rPr lang="zh-CN" altLang="en-US" dirty="0" smtClean="0">
                <a:solidFill>
                  <a:srgbClr val="FF0000"/>
                </a:solidFill>
              </a:rPr>
              <a:t>答：（</a:t>
            </a:r>
            <a:r>
              <a:rPr lang="en-US" dirty="0" smtClean="0">
                <a:solidFill>
                  <a:srgbClr val="FF0000"/>
                </a:solidFill>
              </a:rPr>
              <a:t>1</a:t>
            </a:r>
            <a:r>
              <a:rPr lang="zh-CN" altLang="en-US" dirty="0" smtClean="0">
                <a:solidFill>
                  <a:srgbClr val="FF0000"/>
                </a:solidFill>
              </a:rPr>
              <a:t>）美国独立战争；美国南北战争（美国内战）；罗斯福新政</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2</a:t>
            </a:r>
            <a:r>
              <a:rPr lang="zh-CN" altLang="en-US" dirty="0" smtClean="0">
                <a:solidFill>
                  <a:srgbClr val="FF0000"/>
                </a:solidFill>
              </a:rPr>
              <a:t>）第一次工业革命富尔顿发明世界上第一艘汽船；第二次工业革命爱迪生发明电灯；第三次科技革命制造出世界上第一台电子计算机等。（符合题意，任意举两例即可</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3</a:t>
            </a:r>
            <a:r>
              <a:rPr lang="zh-CN" altLang="en-US" dirty="0" smtClean="0">
                <a:solidFill>
                  <a:srgbClr val="FF0000"/>
                </a:solidFill>
              </a:rPr>
              <a:t>）冷战政策</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4</a:t>
            </a:r>
            <a:r>
              <a:rPr lang="zh-CN" altLang="en-US" dirty="0" smtClean="0">
                <a:solidFill>
                  <a:srgbClr val="FF0000"/>
                </a:solidFill>
              </a:rPr>
              <a:t>）民族解放的国家发展的首要条件；先进制度代替落后制度是社会发展的必然趋势；改革是社会发展的动力；科学技术是第一生产力等。（开放性题，有理即可）</a:t>
            </a: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历史九下</a:t>
            </a:r>
            <a:r>
              <a:rPr lang="zh-CN" altLang="en-US" dirty="0" smtClean="0"/>
              <a:t>第</a:t>
            </a:r>
            <a:r>
              <a:rPr lang="zh-CN" altLang="en-US" dirty="0" smtClean="0"/>
              <a:t>八</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中教网4">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中教网4">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中教网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中教网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中教网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中教网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中教网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中教网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中教网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中教网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中教网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中教网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中教网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中教网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884</Words>
  <Application>Microsoft Office PowerPoint</Application>
  <PresentationFormat>全屏显示(4:3)</PresentationFormat>
  <Paragraphs>56</Paragraphs>
  <Slides>9</Slides>
  <Notes>0</Notes>
  <HiddenSlides>0</HiddenSlides>
  <MMClips>0</MMClips>
  <ScaleCrop>false</ScaleCrop>
  <HeadingPairs>
    <vt:vector size="4" baseType="variant">
      <vt:variant>
        <vt:lpstr>主题</vt:lpstr>
      </vt:variant>
      <vt:variant>
        <vt:i4>2</vt:i4>
      </vt:variant>
      <vt:variant>
        <vt:lpstr>幻灯片标题</vt:lpstr>
      </vt:variant>
      <vt:variant>
        <vt:i4>9</vt:i4>
      </vt:variant>
    </vt:vector>
  </HeadingPairs>
  <TitlesOfParts>
    <vt:vector size="11" baseType="lpstr">
      <vt:lpstr>中教网4</vt:lpstr>
      <vt:lpstr>聚合</vt:lpstr>
      <vt:lpstr>历史九下第八单元</vt:lpstr>
      <vt:lpstr>历史九下第八单元</vt:lpstr>
      <vt:lpstr>历史九下第八单元</vt:lpstr>
      <vt:lpstr>历史九下第八单元</vt:lpstr>
      <vt:lpstr>历史九下第八单元</vt:lpstr>
      <vt:lpstr>历史九下第八单元</vt:lpstr>
      <vt:lpstr>历史九下第八单元</vt:lpstr>
      <vt:lpstr>历史九下第八单元</vt:lpstr>
      <vt:lpstr>历史九下第八单元</vt:lpstr>
    </vt:vector>
  </TitlesOfParts>
  <Manager>www.xkb1.com</Manager>
  <Company>www.xkb1.com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www.xkb1.com</dc:title>
  <dc:subject>www.xkb1.com</dc:subject>
  <dc:creator>www.xkb1.com</dc:creator>
  <cp:keywords>www.xkb1.com</cp:keywords>
  <dc:description>www.xkb1.com</dc:description>
  <cp:lastModifiedBy>DBC</cp:lastModifiedBy>
  <cp:revision>49</cp:revision>
  <dcterms:modified xsi:type="dcterms:W3CDTF">2012-07-31T08:34:13Z</dcterms:modified>
  <cp:category>www.xkb1.com</cp:category>
</cp:coreProperties>
</file>